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60" r:id="rId7"/>
    <p:sldId id="261" r:id="rId8"/>
    <p:sldId id="262" r:id="rId9"/>
    <p:sldId id="270" r:id="rId10"/>
    <p:sldId id="263" r:id="rId11"/>
    <p:sldId id="264" r:id="rId12"/>
    <p:sldId id="265" r:id="rId13"/>
    <p:sldId id="266" r:id="rId14"/>
    <p:sldId id="267" r:id="rId15"/>
    <p:sldId id="268" r:id="rId16"/>
    <p:sldId id="272" r:id="rId17"/>
    <p:sldId id="271"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A82B0C-FC8F-4AEA-9170-44542EFD9EDB}"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A82B0C-FC8F-4AEA-9170-44542EFD9E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A82B0C-FC8F-4AEA-9170-44542EFD9E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A82B0C-FC8F-4AEA-9170-44542EFD9E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A82B0C-FC8F-4AEA-9170-44542EFD9EDB}"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A82B0C-FC8F-4AEA-9170-44542EFD9E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A82B0C-FC8F-4AEA-9170-44542EFD9E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A82B0C-FC8F-4AEA-9170-44542EFD9E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A82B0C-FC8F-4AEA-9170-44542EFD9E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A82B0C-FC8F-4AEA-9170-44542EFD9EDB}"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3E0882AD-4AAA-4086-A803-D34750621729}" type="datetimeFigureOut">
              <a:rPr lang="en-US" smtClean="0"/>
              <a:t>8/25/2015</a:t>
            </a:fld>
            <a:endParaRPr lang="en-US" dirty="0"/>
          </a:p>
        </p:txBody>
      </p:sp>
      <p:sp>
        <p:nvSpPr>
          <p:cNvPr id="7" name="Slide Number Placeholder 6"/>
          <p:cNvSpPr>
            <a:spLocks noGrp="1"/>
          </p:cNvSpPr>
          <p:nvPr>
            <p:ph type="sldNum" sz="quarter" idx="12"/>
          </p:nvPr>
        </p:nvSpPr>
        <p:spPr/>
        <p:txBody>
          <a:bodyPr/>
          <a:lstStyle/>
          <a:p>
            <a:fld id="{B6A82B0C-FC8F-4AEA-9170-44542EFD9EDB}"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E0882AD-4AAA-4086-A803-D34750621729}" type="datetimeFigureOut">
              <a:rPr lang="en-US" smtClean="0"/>
              <a:t>8/25/2015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A82B0C-FC8F-4AEA-9170-44542EFD9EDB}"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rgbClr val="C00000"/>
                </a:solidFill>
              </a:rPr>
              <a:t>Senior central</a:t>
            </a:r>
            <a:endParaRPr lang="en-US" dirty="0">
              <a:solidFill>
                <a:srgbClr val="C00000"/>
              </a:solidFill>
            </a:endParaRPr>
          </a:p>
        </p:txBody>
      </p:sp>
      <p:sp>
        <p:nvSpPr>
          <p:cNvPr id="2" name="Title 1"/>
          <p:cNvSpPr>
            <a:spLocks noGrp="1"/>
          </p:cNvSpPr>
          <p:nvPr>
            <p:ph type="ctrTitle"/>
          </p:nvPr>
        </p:nvSpPr>
        <p:spPr>
          <a:xfrm>
            <a:off x="609600" y="3200400"/>
            <a:ext cx="6629400" cy="1219201"/>
          </a:xfrm>
        </p:spPr>
        <p:txBody>
          <a:bodyPr>
            <a:normAutofit fontScale="90000"/>
          </a:bodyPr>
          <a:lstStyle/>
          <a:p>
            <a:r>
              <a:rPr lang="en-US" sz="3100" dirty="0" smtClean="0">
                <a:solidFill>
                  <a:srgbClr val="C00000"/>
                </a:solidFill>
              </a:rPr>
              <a:t>English/Drama/renaissance</a:t>
            </a:r>
            <a:r>
              <a:rPr lang="en-US" dirty="0">
                <a:solidFill>
                  <a:srgbClr val="C00000"/>
                </a:solidFill>
              </a:rPr>
              <a:t/>
            </a:r>
            <a:br>
              <a:rPr lang="en-US" dirty="0">
                <a:solidFill>
                  <a:srgbClr val="C00000"/>
                </a:solidFill>
              </a:rPr>
            </a:br>
            <a:r>
              <a:rPr lang="en-US" dirty="0">
                <a:solidFill>
                  <a:srgbClr val="C00000"/>
                </a:solidFill>
              </a:rPr>
              <a:t>MacCormick – Room 3</a:t>
            </a:r>
            <a:br>
              <a:rPr lang="en-US" dirty="0">
                <a:solidFill>
                  <a:srgbClr val="C00000"/>
                </a:solidFill>
              </a:rPr>
            </a:br>
            <a:r>
              <a:rPr lang="en-US" dirty="0" smtClean="0"/>
              <a:t/>
            </a:r>
            <a:br>
              <a:rPr lang="en-US" dirty="0" smtClean="0"/>
            </a:br>
            <a:r>
              <a:rPr lang="en-US" dirty="0" smtClean="0"/>
              <a:t/>
            </a:r>
            <a:br>
              <a:rPr lang="en-US" dirty="0" smtClean="0"/>
            </a:br>
            <a:r>
              <a:rPr lang="en-US" sz="2700" b="1" dirty="0" smtClean="0">
                <a:solidFill>
                  <a:srgbClr val="C00000"/>
                </a:solidFill>
              </a:rPr>
              <a:t>m.maccormick@bonita.k12.ca.us</a:t>
            </a:r>
            <a:r>
              <a:rPr lang="en-US" sz="2700" dirty="0"/>
              <a:t/>
            </a:r>
            <a:br>
              <a:rPr lang="en-US" sz="2700" dirty="0"/>
            </a:br>
            <a:endParaRPr lang="en-US" sz="2700" dirty="0"/>
          </a:p>
        </p:txBody>
      </p:sp>
    </p:spTree>
    <p:extLst>
      <p:ext uri="{BB962C8B-B14F-4D97-AF65-F5344CB8AC3E}">
        <p14:creationId xmlns:p14="http://schemas.microsoft.com/office/powerpoint/2010/main" val="1137042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Respect</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pPr marL="114300" indent="0">
              <a:buNone/>
            </a:pPr>
            <a:r>
              <a:rPr lang="en-US" b="1" dirty="0">
                <a:solidFill>
                  <a:srgbClr val="C00000"/>
                </a:solidFill>
              </a:rPr>
              <a:t>Respectful Behavior</a:t>
            </a:r>
            <a:r>
              <a:rPr lang="en-US" dirty="0">
                <a:solidFill>
                  <a:srgbClr val="C00000"/>
                </a:solidFill>
              </a:rPr>
              <a:t> is expected and is to be displayed at all times toward peers, teachers and visitors.  Consequences will be applied according to the school district’s discipline policies and procedures for those students who will not be respectful of the behavior expectations.  </a:t>
            </a:r>
            <a:endParaRPr lang="en-US" dirty="0" smtClean="0">
              <a:solidFill>
                <a:srgbClr val="C00000"/>
              </a:solidFill>
            </a:endParaRPr>
          </a:p>
          <a:p>
            <a:r>
              <a:rPr lang="en-US" dirty="0">
                <a:solidFill>
                  <a:srgbClr val="C00000"/>
                </a:solidFill>
              </a:rPr>
              <a:t>P</a:t>
            </a:r>
            <a:r>
              <a:rPr lang="en-US" dirty="0" smtClean="0">
                <a:solidFill>
                  <a:srgbClr val="C00000"/>
                </a:solidFill>
              </a:rPr>
              <a:t>lease </a:t>
            </a:r>
            <a:r>
              <a:rPr lang="en-US" dirty="0">
                <a:solidFill>
                  <a:srgbClr val="C00000"/>
                </a:solidFill>
              </a:rPr>
              <a:t>and </a:t>
            </a:r>
            <a:r>
              <a:rPr lang="en-US" dirty="0" smtClean="0">
                <a:solidFill>
                  <a:srgbClr val="C00000"/>
                </a:solidFill>
              </a:rPr>
              <a:t>Thank You  </a:t>
            </a:r>
            <a:endParaRPr lang="en-US" dirty="0">
              <a:solidFill>
                <a:srgbClr val="C00000"/>
              </a:solidFill>
            </a:endParaRPr>
          </a:p>
          <a:p>
            <a:r>
              <a:rPr lang="en-US" dirty="0" smtClean="0">
                <a:solidFill>
                  <a:srgbClr val="C00000"/>
                </a:solidFill>
              </a:rPr>
              <a:t>Profanity</a:t>
            </a:r>
          </a:p>
          <a:p>
            <a:r>
              <a:rPr lang="en-US" dirty="0" smtClean="0">
                <a:solidFill>
                  <a:srgbClr val="C00000"/>
                </a:solidFill>
              </a:rPr>
              <a:t>Food </a:t>
            </a:r>
            <a:endParaRPr lang="en-US" dirty="0">
              <a:solidFill>
                <a:srgbClr val="C00000"/>
              </a:solidFill>
            </a:endParaRPr>
          </a:p>
          <a:p>
            <a:r>
              <a:rPr lang="en-US" dirty="0" smtClean="0">
                <a:solidFill>
                  <a:srgbClr val="C00000"/>
                </a:solidFill>
              </a:rPr>
              <a:t>Water </a:t>
            </a:r>
            <a:r>
              <a:rPr lang="en-US" dirty="0">
                <a:solidFill>
                  <a:srgbClr val="C00000"/>
                </a:solidFill>
              </a:rPr>
              <a:t>is welcome.  </a:t>
            </a:r>
            <a:endParaRPr lang="en-US" dirty="0" smtClean="0">
              <a:solidFill>
                <a:srgbClr val="C00000"/>
              </a:solidFill>
            </a:endParaRPr>
          </a:p>
          <a:p>
            <a:r>
              <a:rPr lang="en-US" dirty="0" smtClean="0">
                <a:solidFill>
                  <a:srgbClr val="C00000"/>
                </a:solidFill>
              </a:rPr>
              <a:t>Restroom </a:t>
            </a:r>
            <a:endParaRPr lang="en-US"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79799"/>
            <a:ext cx="4219576" cy="316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691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workload</a:t>
            </a:r>
            <a:endParaRPr lang="en-US" dirty="0">
              <a:solidFill>
                <a:srgbClr val="C00000"/>
              </a:solidFill>
            </a:endParaRPr>
          </a:p>
        </p:txBody>
      </p:sp>
      <p:sp>
        <p:nvSpPr>
          <p:cNvPr id="3" name="Content Placeholder 2"/>
          <p:cNvSpPr>
            <a:spLocks noGrp="1"/>
          </p:cNvSpPr>
          <p:nvPr>
            <p:ph idx="1"/>
          </p:nvPr>
        </p:nvSpPr>
        <p:spPr/>
        <p:txBody>
          <a:bodyPr/>
          <a:lstStyle/>
          <a:p>
            <a:r>
              <a:rPr lang="en-US" b="1" dirty="0">
                <a:solidFill>
                  <a:srgbClr val="C00000"/>
                </a:solidFill>
              </a:rPr>
              <a:t>Homework</a:t>
            </a:r>
            <a:r>
              <a:rPr lang="en-US" dirty="0">
                <a:solidFill>
                  <a:srgbClr val="C00000"/>
                </a:solidFill>
              </a:rPr>
              <a:t> is generally not given unless extra practice is needed.  When homework is given, it is to be turned in the following day or no credit will be received.</a:t>
            </a:r>
          </a:p>
          <a:p>
            <a:r>
              <a:rPr lang="en-US" b="1" dirty="0">
                <a:solidFill>
                  <a:srgbClr val="C00000"/>
                </a:solidFill>
              </a:rPr>
              <a:t>Tests and Quizzes</a:t>
            </a:r>
            <a:r>
              <a:rPr lang="en-US" dirty="0">
                <a:solidFill>
                  <a:srgbClr val="C00000"/>
                </a:solidFill>
              </a:rPr>
              <a:t> will be used to assess student understanding of the material.  Particularly following the completion of a novel or other reading material, student success may be determined by how much they retain through class discussions.  </a:t>
            </a:r>
          </a:p>
          <a:p>
            <a:pPr marL="114300" indent="0">
              <a:buNone/>
            </a:pPr>
            <a:endParaRPr lang="en-US" dirty="0">
              <a:solidFill>
                <a:srgbClr val="C00000"/>
              </a:solidFill>
            </a:endParaRPr>
          </a:p>
        </p:txBody>
      </p:sp>
    </p:spTree>
    <p:extLst>
      <p:ext uri="{BB962C8B-B14F-4D97-AF65-F5344CB8AC3E}">
        <p14:creationId xmlns:p14="http://schemas.microsoft.com/office/powerpoint/2010/main" val="362984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participation</a:t>
            </a:r>
            <a:endParaRPr lang="en-US"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7999"/>
            <a:ext cx="2438400" cy="352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marL="114300" indent="0">
              <a:buNone/>
            </a:pPr>
            <a:r>
              <a:rPr lang="en-US" b="1" dirty="0">
                <a:solidFill>
                  <a:srgbClr val="C00000"/>
                </a:solidFill>
              </a:rPr>
              <a:t>Participation</a:t>
            </a:r>
            <a:r>
              <a:rPr lang="en-US" dirty="0">
                <a:solidFill>
                  <a:srgbClr val="C00000"/>
                </a:solidFill>
              </a:rPr>
              <a:t> is a vital part of this class.  The only way to learn the subject is to study and practice it.  This will be demonstrated by contributing to activities in class (group or paired) and making a </a:t>
            </a:r>
            <a:endParaRPr lang="en-US" dirty="0" smtClean="0">
              <a:solidFill>
                <a:srgbClr val="C00000"/>
              </a:solidFill>
            </a:endParaRPr>
          </a:p>
          <a:p>
            <a:pPr marL="114300" indent="0">
              <a:buNone/>
            </a:pPr>
            <a:r>
              <a:rPr lang="en-US" dirty="0" smtClean="0">
                <a:solidFill>
                  <a:srgbClr val="C00000"/>
                </a:solidFill>
              </a:rPr>
              <a:t>consistent </a:t>
            </a:r>
            <a:r>
              <a:rPr lang="en-US" dirty="0">
                <a:solidFill>
                  <a:srgbClr val="C00000"/>
                </a:solidFill>
              </a:rPr>
              <a:t>effort to actively learn </a:t>
            </a:r>
            <a:endParaRPr lang="en-US" dirty="0" smtClean="0">
              <a:solidFill>
                <a:srgbClr val="C00000"/>
              </a:solidFill>
            </a:endParaRPr>
          </a:p>
          <a:p>
            <a:pPr marL="114300" indent="0">
              <a:buNone/>
            </a:pPr>
            <a:r>
              <a:rPr lang="en-US" dirty="0" smtClean="0">
                <a:solidFill>
                  <a:srgbClr val="C00000"/>
                </a:solidFill>
              </a:rPr>
              <a:t>throughout </a:t>
            </a:r>
            <a:r>
              <a:rPr lang="en-US" dirty="0">
                <a:solidFill>
                  <a:srgbClr val="C00000"/>
                </a:solidFill>
              </a:rPr>
              <a:t>the period.  </a:t>
            </a:r>
            <a:endParaRPr lang="en-US" dirty="0" smtClean="0">
              <a:solidFill>
                <a:srgbClr val="C00000"/>
              </a:solidFill>
            </a:endParaRPr>
          </a:p>
          <a:p>
            <a:r>
              <a:rPr lang="en-US" dirty="0" smtClean="0">
                <a:solidFill>
                  <a:srgbClr val="C00000"/>
                </a:solidFill>
              </a:rPr>
              <a:t>Participation includes </a:t>
            </a:r>
            <a:r>
              <a:rPr lang="en-US" dirty="0">
                <a:solidFill>
                  <a:srgbClr val="C00000"/>
                </a:solidFill>
              </a:rPr>
              <a:t>preparedness.  </a:t>
            </a:r>
            <a:endParaRPr lang="en-US" dirty="0" smtClean="0">
              <a:solidFill>
                <a:srgbClr val="C00000"/>
              </a:solidFill>
            </a:endParaRPr>
          </a:p>
          <a:p>
            <a:r>
              <a:rPr lang="en-US" dirty="0" smtClean="0">
                <a:solidFill>
                  <a:srgbClr val="C00000"/>
                </a:solidFill>
              </a:rPr>
              <a:t>Use </a:t>
            </a:r>
            <a:r>
              <a:rPr lang="en-US" dirty="0">
                <a:solidFill>
                  <a:srgbClr val="C00000"/>
                </a:solidFill>
              </a:rPr>
              <a:t>your voice and perspective.  </a:t>
            </a:r>
            <a:endParaRPr lang="en-US" dirty="0" smtClean="0">
              <a:solidFill>
                <a:srgbClr val="C00000"/>
              </a:solidFill>
            </a:endParaRPr>
          </a:p>
          <a:p>
            <a:r>
              <a:rPr lang="en-US" dirty="0" smtClean="0">
                <a:solidFill>
                  <a:srgbClr val="C00000"/>
                </a:solidFill>
              </a:rPr>
              <a:t>Say </a:t>
            </a:r>
            <a:r>
              <a:rPr lang="en-US" dirty="0">
                <a:solidFill>
                  <a:srgbClr val="C00000"/>
                </a:solidFill>
              </a:rPr>
              <a:t>it loud!  Say it proud</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1221619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technology</a:t>
            </a:r>
            <a:endParaRPr lang="en-US" dirty="0">
              <a:solidFill>
                <a:srgbClr val="C00000"/>
              </a:solidFill>
            </a:endParaRPr>
          </a:p>
        </p:txBody>
      </p:sp>
      <p:sp>
        <p:nvSpPr>
          <p:cNvPr id="3" name="Content Placeholder 2"/>
          <p:cNvSpPr>
            <a:spLocks noGrp="1"/>
          </p:cNvSpPr>
          <p:nvPr>
            <p:ph idx="1"/>
          </p:nvPr>
        </p:nvSpPr>
        <p:spPr/>
        <p:txBody>
          <a:bodyPr/>
          <a:lstStyle/>
          <a:p>
            <a:pPr marL="114300" indent="0">
              <a:buNone/>
            </a:pPr>
            <a:r>
              <a:rPr lang="en-US" dirty="0">
                <a:solidFill>
                  <a:srgbClr val="C00000"/>
                </a:solidFill>
              </a:rPr>
              <a:t>Technology is a big part of how we live and learn.  We need to respect when and where we should be utilizing phones, chrome books, etc. </a:t>
            </a:r>
          </a:p>
          <a:p>
            <a:pPr marL="114300" indent="0">
              <a:buNone/>
            </a:pPr>
            <a:endParaRPr lang="en-US" dirty="0" smtClean="0">
              <a:solidFill>
                <a:srgbClr val="C00000"/>
              </a:solidFill>
            </a:endParaRPr>
          </a:p>
          <a:p>
            <a:pPr marL="114300" indent="0">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3040610"/>
            <a:ext cx="5410201" cy="361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219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Room 3</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solidFill>
                  <a:srgbClr val="C00000"/>
                </a:solidFill>
              </a:rPr>
              <a:t>Breakfast Club                 </a:t>
            </a:r>
          </a:p>
          <a:p>
            <a:r>
              <a:rPr lang="en-US" b="1" dirty="0" smtClean="0">
                <a:solidFill>
                  <a:srgbClr val="C00000"/>
                </a:solidFill>
              </a:rPr>
              <a:t>My Peeps</a:t>
            </a:r>
          </a:p>
          <a:p>
            <a:r>
              <a:rPr lang="en-US" b="1" dirty="0" smtClean="0">
                <a:solidFill>
                  <a:srgbClr val="C00000"/>
                </a:solidFill>
              </a:rPr>
              <a:t>Dodgers</a:t>
            </a:r>
          </a:p>
          <a:p>
            <a:r>
              <a:rPr lang="en-US" b="1" dirty="0" smtClean="0">
                <a:solidFill>
                  <a:srgbClr val="C00000"/>
                </a:solidFill>
              </a:rPr>
              <a:t>Fort Edgar </a:t>
            </a:r>
          </a:p>
          <a:p>
            <a:r>
              <a:rPr lang="en-US" b="1" dirty="0" smtClean="0">
                <a:solidFill>
                  <a:srgbClr val="C00000"/>
                </a:solidFill>
              </a:rPr>
              <a:t>Giving Table</a:t>
            </a:r>
          </a:p>
          <a:p>
            <a:pPr marL="114300" indent="0">
              <a:buNone/>
            </a:pPr>
            <a:endParaRPr lang="en-US" b="1" dirty="0" smtClean="0">
              <a:solidFill>
                <a:srgbClr val="C00000"/>
              </a:solidFill>
            </a:endParaRPr>
          </a:p>
          <a:p>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074" y="2552699"/>
            <a:ext cx="5572125" cy="3741865"/>
          </a:xfrm>
          <a:prstGeom prst="rect">
            <a:avLst/>
          </a:prstGeom>
        </p:spPr>
      </p:pic>
    </p:spTree>
    <p:extLst>
      <p:ext uri="{BB962C8B-B14F-4D97-AF65-F5344CB8AC3E}">
        <p14:creationId xmlns:p14="http://schemas.microsoft.com/office/powerpoint/2010/main" val="67482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Roberto clemente</a:t>
            </a:r>
            <a:endParaRPr lang="en-US" dirty="0">
              <a:solidFill>
                <a:srgbClr val="C00000"/>
              </a:solidFill>
            </a:endParaRPr>
          </a:p>
        </p:txBody>
      </p:sp>
      <p:sp>
        <p:nvSpPr>
          <p:cNvPr id="3" name="Content Placeholder 2"/>
          <p:cNvSpPr>
            <a:spLocks noGrp="1"/>
          </p:cNvSpPr>
          <p:nvPr>
            <p:ph idx="1"/>
          </p:nvPr>
        </p:nvSpPr>
        <p:spPr/>
        <p:txBody>
          <a:bodyPr>
            <a:noAutofit/>
          </a:bodyPr>
          <a:lstStyle/>
          <a:p>
            <a:pPr marL="114300" indent="0">
              <a:buNone/>
            </a:pPr>
            <a:r>
              <a:rPr lang="en-US" sz="3600" b="1" dirty="0">
                <a:solidFill>
                  <a:srgbClr val="C00000"/>
                </a:solidFill>
              </a:rPr>
              <a:t>“Any time you have an opportunity to make a difference in this world and you don’t, then you are </a:t>
            </a:r>
            <a:r>
              <a:rPr lang="en-US" sz="3600" b="1" dirty="0" smtClean="0">
                <a:solidFill>
                  <a:srgbClr val="C00000"/>
                </a:solidFill>
              </a:rPr>
              <a:t>wasting </a:t>
            </a:r>
            <a:r>
              <a:rPr lang="en-US" sz="3600" b="1" dirty="0">
                <a:solidFill>
                  <a:srgbClr val="C00000"/>
                </a:solidFill>
              </a:rPr>
              <a:t>your time on Earth</a:t>
            </a:r>
            <a:r>
              <a:rPr lang="en-US" sz="3600" b="1" dirty="0" smtClean="0">
                <a:solidFill>
                  <a:srgbClr val="C00000"/>
                </a:solidFill>
              </a:rPr>
              <a:t>.”</a:t>
            </a:r>
            <a:endParaRPr lang="en-US" sz="3600"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14800"/>
            <a:ext cx="2514600" cy="252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745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We are in this together!</a:t>
            </a:r>
            <a:endParaRPr lang="en-US" dirty="0">
              <a:solidFill>
                <a:srgbClr val="C00000"/>
              </a:solidFill>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787764" cy="366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99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Get there!</a:t>
            </a:r>
            <a:endParaRPr lang="en-US"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8153400" cy="4892040"/>
          </a:xfrm>
        </p:spPr>
      </p:pic>
    </p:spTree>
    <p:extLst>
      <p:ext uri="{BB962C8B-B14F-4D97-AF65-F5344CB8AC3E}">
        <p14:creationId xmlns:p14="http://schemas.microsoft.com/office/powerpoint/2010/main" val="3743877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Renaissance</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C00000"/>
                </a:solidFill>
              </a:rPr>
              <a:t>Weekly Rallies</a:t>
            </a:r>
          </a:p>
          <a:p>
            <a:r>
              <a:rPr lang="en-US" b="1" dirty="0" smtClean="0">
                <a:solidFill>
                  <a:srgbClr val="C00000"/>
                </a:solidFill>
              </a:rPr>
              <a:t>Big Time Rallies</a:t>
            </a:r>
          </a:p>
          <a:p>
            <a:r>
              <a:rPr lang="en-US" b="1" dirty="0" err="1" smtClean="0">
                <a:solidFill>
                  <a:srgbClr val="C00000"/>
                </a:solidFill>
              </a:rPr>
              <a:t>Ozzyball</a:t>
            </a:r>
            <a:endParaRPr lang="en-US" b="1" dirty="0" smtClean="0">
              <a:solidFill>
                <a:srgbClr val="C00000"/>
              </a:solidFill>
            </a:endParaRPr>
          </a:p>
          <a:p>
            <a:r>
              <a:rPr lang="en-US" b="1" dirty="0" smtClean="0">
                <a:solidFill>
                  <a:srgbClr val="C00000"/>
                </a:solidFill>
              </a:rPr>
              <a:t>Dodgeball</a:t>
            </a:r>
          </a:p>
          <a:p>
            <a:r>
              <a:rPr lang="en-US" b="1" dirty="0" smtClean="0">
                <a:solidFill>
                  <a:srgbClr val="C00000"/>
                </a:solidFill>
              </a:rPr>
              <a:t>Announcements</a:t>
            </a:r>
          </a:p>
          <a:p>
            <a:r>
              <a:rPr lang="en-US" b="1" dirty="0" smtClean="0">
                <a:solidFill>
                  <a:srgbClr val="C00000"/>
                </a:solidFill>
              </a:rPr>
              <a:t>Quote of the Day</a:t>
            </a:r>
          </a:p>
          <a:p>
            <a:r>
              <a:rPr lang="en-US" b="1" dirty="0" smtClean="0">
                <a:solidFill>
                  <a:srgbClr val="C00000"/>
                </a:solidFill>
              </a:rPr>
              <a:t>Leadership Presentations</a:t>
            </a:r>
          </a:p>
          <a:p>
            <a:r>
              <a:rPr lang="en-US" b="1" dirty="0" smtClean="0">
                <a:solidFill>
                  <a:srgbClr val="C00000"/>
                </a:solidFill>
              </a:rPr>
              <a:t>DJ Lunches</a:t>
            </a:r>
          </a:p>
          <a:p>
            <a:r>
              <a:rPr lang="en-US" b="1" dirty="0" smtClean="0">
                <a:solidFill>
                  <a:srgbClr val="C00000"/>
                </a:solidFill>
              </a:rPr>
              <a:t>Kudos</a:t>
            </a:r>
          </a:p>
          <a:p>
            <a:r>
              <a:rPr lang="en-US" b="1" dirty="0" smtClean="0">
                <a:solidFill>
                  <a:srgbClr val="C00000"/>
                </a:solidFill>
              </a:rPr>
              <a:t>Brandler App</a:t>
            </a:r>
          </a:p>
          <a:p>
            <a:r>
              <a:rPr lang="en-US" b="1" dirty="0" smtClean="0">
                <a:solidFill>
                  <a:srgbClr val="C00000"/>
                </a:solidFill>
              </a:rPr>
              <a:t>PSA’s Final Cut </a:t>
            </a:r>
            <a:r>
              <a:rPr lang="en-US" b="1" smtClean="0">
                <a:solidFill>
                  <a:srgbClr val="C00000"/>
                </a:solidFill>
              </a:rPr>
              <a:t>Pro Ten</a:t>
            </a:r>
          </a:p>
          <a:p>
            <a:endParaRPr lang="en-US" b="1" dirty="0" smtClean="0">
              <a:solidFill>
                <a:srgbClr val="C00000"/>
              </a:solidFill>
            </a:endParaRPr>
          </a:p>
          <a:p>
            <a:endParaRPr lang="en-US" b="1" dirty="0" smtClean="0">
              <a:solidFill>
                <a:srgbClr val="C00000"/>
              </a:solidFill>
            </a:endParaRPr>
          </a:p>
          <a:p>
            <a:endParaRPr lang="en-US" dirty="0" smtClean="0">
              <a:solidFill>
                <a:srgbClr val="C00000"/>
              </a:solidFill>
            </a:endParaRPr>
          </a:p>
          <a:p>
            <a:endParaRPr lang="en-US" dirty="0" smtClean="0">
              <a:solidFill>
                <a:srgbClr val="C00000"/>
              </a:solidFill>
            </a:endParaRPr>
          </a:p>
        </p:txBody>
      </p:sp>
    </p:spTree>
    <p:extLst>
      <p:ext uri="{BB962C8B-B14F-4D97-AF65-F5344CB8AC3E}">
        <p14:creationId xmlns:p14="http://schemas.microsoft.com/office/powerpoint/2010/main" val="391920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Welcome to room 3</a:t>
            </a:r>
            <a:endParaRPr lang="en-US"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67114"/>
            <a:ext cx="8318500" cy="4991100"/>
          </a:xfrm>
          <a:prstGeom prst="rect">
            <a:avLst/>
          </a:prstGeom>
        </p:spPr>
      </p:pic>
      <p:sp>
        <p:nvSpPr>
          <p:cNvPr id="3" name="Content Placeholder 2"/>
          <p:cNvSpPr>
            <a:spLocks noGrp="1"/>
          </p:cNvSpPr>
          <p:nvPr>
            <p:ph idx="1"/>
          </p:nvPr>
        </p:nvSpPr>
        <p:spPr/>
        <p:txBody>
          <a:bodyPr/>
          <a:lstStyle/>
          <a:p>
            <a:pPr marL="114300" indent="0">
              <a:buNone/>
            </a:pPr>
            <a:r>
              <a:rPr lang="en-US" b="1" dirty="0" smtClean="0">
                <a:solidFill>
                  <a:srgbClr val="C00000"/>
                </a:solidFill>
              </a:rPr>
              <a:t>Room </a:t>
            </a:r>
            <a:r>
              <a:rPr lang="en-US" b="1" dirty="0">
                <a:solidFill>
                  <a:srgbClr val="C00000"/>
                </a:solidFill>
              </a:rPr>
              <a:t>3 should be seen </a:t>
            </a:r>
            <a:r>
              <a:rPr lang="en-US" b="1" dirty="0" smtClean="0">
                <a:solidFill>
                  <a:srgbClr val="C00000"/>
                </a:solidFill>
              </a:rPr>
              <a:t>as </a:t>
            </a:r>
            <a:r>
              <a:rPr lang="en-US" b="1" dirty="0">
                <a:solidFill>
                  <a:srgbClr val="C00000"/>
                </a:solidFill>
              </a:rPr>
              <a:t>a support system for the team of Seniors who are focused on earning a high school diploma.   A lot will happen in the next ten months.  Throughout it all, do NOT forget that we are here to work together, so we graduate together in June. </a:t>
            </a:r>
            <a:endParaRPr lang="en-US" b="1" dirty="0" smtClean="0">
              <a:solidFill>
                <a:srgbClr val="C00000"/>
              </a:solidFill>
            </a:endParaRPr>
          </a:p>
        </p:txBody>
      </p:sp>
    </p:spTree>
    <p:extLst>
      <p:ext uri="{BB962C8B-B14F-4D97-AF65-F5344CB8AC3E}">
        <p14:creationId xmlns:p14="http://schemas.microsoft.com/office/powerpoint/2010/main" val="3270345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Senior projects</a:t>
            </a:r>
            <a:endParaRPr lang="en-US" dirty="0">
              <a:solidFill>
                <a:srgbClr val="C00000"/>
              </a:solidFill>
            </a:endParaRPr>
          </a:p>
        </p:txBody>
      </p:sp>
      <p:pic>
        <p:nvPicPr>
          <p:cNvPr id="4" name="Picture 2" descr="Image result for senior pro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82931"/>
            <a:ext cx="5181600" cy="34481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114300" indent="0">
              <a:buNone/>
            </a:pPr>
            <a:r>
              <a:rPr lang="en-US" b="1" dirty="0" smtClean="0">
                <a:solidFill>
                  <a:srgbClr val="C00000"/>
                </a:solidFill>
              </a:rPr>
              <a:t>Students </a:t>
            </a:r>
            <a:r>
              <a:rPr lang="en-US" b="1" dirty="0">
                <a:solidFill>
                  <a:srgbClr val="C00000"/>
                </a:solidFill>
              </a:rPr>
              <a:t>will be asked to participate in various self-assessment exercises, create a portfolio, solidify a post-baccalaureate plan and present the results of this experience to a panel.  </a:t>
            </a:r>
          </a:p>
          <a:p>
            <a:pPr marL="114300" indent="0">
              <a:buNone/>
            </a:pPr>
            <a:endParaRPr lang="en-US" dirty="0">
              <a:solidFill>
                <a:srgbClr val="C00000"/>
              </a:solidFill>
            </a:endParaRPr>
          </a:p>
        </p:txBody>
      </p:sp>
    </p:spTree>
    <p:extLst>
      <p:ext uri="{BB962C8B-B14F-4D97-AF65-F5344CB8AC3E}">
        <p14:creationId xmlns:p14="http://schemas.microsoft.com/office/powerpoint/2010/main" val="392735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Credits</a:t>
            </a:r>
            <a:endParaRPr lang="en-US" dirty="0">
              <a:solidFill>
                <a:srgbClr val="C00000"/>
              </a:solidFill>
            </a:endParaRPr>
          </a:p>
        </p:txBody>
      </p:sp>
      <p:sp>
        <p:nvSpPr>
          <p:cNvPr id="3" name="Content Placeholder 2"/>
          <p:cNvSpPr>
            <a:spLocks noGrp="1"/>
          </p:cNvSpPr>
          <p:nvPr>
            <p:ph idx="1"/>
          </p:nvPr>
        </p:nvSpPr>
        <p:spPr/>
        <p:txBody>
          <a:bodyPr/>
          <a:lstStyle/>
          <a:p>
            <a:pPr marL="114300" indent="0">
              <a:buNone/>
            </a:pPr>
            <a:r>
              <a:rPr lang="en-US" b="1" dirty="0" smtClean="0">
                <a:solidFill>
                  <a:srgbClr val="C00000"/>
                </a:solidFill>
              </a:rPr>
              <a:t>15 </a:t>
            </a:r>
            <a:r>
              <a:rPr lang="en-US" b="1" dirty="0">
                <a:solidFill>
                  <a:srgbClr val="C00000"/>
                </a:solidFill>
              </a:rPr>
              <a:t>hours worth of work with a grade of 70% or better on all: assignments, quizzes and tests.  All assignments must be complete and work shown in order to receive credit.  Grades are based on total points accumulated on quizzes, tests, homework, class assignments and class participation.  </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81196"/>
            <a:ext cx="4572000" cy="258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20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credits</a:t>
            </a:r>
            <a:endParaRPr lang="en-US" dirty="0">
              <a:solidFill>
                <a:srgbClr val="C0000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81981"/>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785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Classroom </a:t>
            </a:r>
            <a:r>
              <a:rPr lang="en-US" b="1" dirty="0">
                <a:solidFill>
                  <a:srgbClr val="C00000"/>
                </a:solidFill>
              </a:rPr>
              <a:t>Expectations</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5006848"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465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Circle of trust</a:t>
            </a:r>
            <a:endParaRPr lang="en-US" dirty="0">
              <a:solidFill>
                <a:srgbClr val="C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28287"/>
            <a:ext cx="4724400" cy="353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861" y="3429000"/>
            <a:ext cx="2324464" cy="313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marL="114300" indent="0">
              <a:buNone/>
            </a:pPr>
            <a:r>
              <a:rPr lang="en-US" b="1" dirty="0">
                <a:solidFill>
                  <a:srgbClr val="C00000"/>
                </a:solidFill>
              </a:rPr>
              <a:t>Circle Of Trust describes the seating arrangement in this class.  There is no seating chart.  Seniors are almost adults and they are expected to maintain positive behavior regardless of where they sit.  This is also a way to get to </a:t>
            </a:r>
            <a:r>
              <a:rPr lang="en-US" b="1" dirty="0" smtClean="0">
                <a:solidFill>
                  <a:srgbClr val="C00000"/>
                </a:solidFill>
              </a:rPr>
              <a:t>know </a:t>
            </a:r>
            <a:r>
              <a:rPr lang="en-US" b="1" dirty="0">
                <a:solidFill>
                  <a:srgbClr val="C00000"/>
                </a:solidFill>
              </a:rPr>
              <a:t>each other</a:t>
            </a:r>
            <a:r>
              <a:rPr lang="en-US" b="1" dirty="0" smtClean="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3766755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attendance</a:t>
            </a:r>
            <a:endParaRPr lang="en-US" dirty="0">
              <a:solidFill>
                <a:srgbClr val="C00000"/>
              </a:solidFill>
            </a:endParaRPr>
          </a:p>
        </p:txBody>
      </p:sp>
      <p:sp>
        <p:nvSpPr>
          <p:cNvPr id="3" name="Content Placeholder 2"/>
          <p:cNvSpPr>
            <a:spLocks noGrp="1"/>
          </p:cNvSpPr>
          <p:nvPr>
            <p:ph idx="1"/>
          </p:nvPr>
        </p:nvSpPr>
        <p:spPr/>
        <p:txBody>
          <a:bodyPr/>
          <a:lstStyle/>
          <a:p>
            <a:pPr marL="114300" indent="0">
              <a:buNone/>
            </a:pPr>
            <a:r>
              <a:rPr lang="en-US" b="1" dirty="0"/>
              <a:t>ATTENDANCE</a:t>
            </a:r>
            <a:r>
              <a:rPr lang="en-US" dirty="0"/>
              <a:t> is crucial.  The majority of class time is spent focused on responding to a piece of literature and participating in dialogue pertaining to something we read or write.    If you are absent, you miss out on essential discussion time.   A student who is not in his/her seat prepared to work when the bell rings is considered </a:t>
            </a:r>
            <a:r>
              <a:rPr lang="en-US" dirty="0" smtClean="0"/>
              <a:t>tardy.</a:t>
            </a:r>
            <a:endParaRPr lang="en-US" dirty="0"/>
          </a:p>
        </p:txBody>
      </p:sp>
    </p:spTree>
    <p:extLst>
      <p:ext uri="{BB962C8B-B14F-4D97-AF65-F5344CB8AC3E}">
        <p14:creationId xmlns:p14="http://schemas.microsoft.com/office/powerpoint/2010/main" val="260355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attendance</a:t>
            </a:r>
            <a:endParaRPr lang="en-US" dirty="0">
              <a:solidFill>
                <a:srgbClr val="C00000"/>
              </a:soli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543800" cy="506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404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336</TotalTime>
  <Words>572</Words>
  <Application>Microsoft Office PowerPoint</Application>
  <PresentationFormat>On-screen Show (4:3)</PresentationFormat>
  <Paragraphs>59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Apothecary</vt:lpstr>
      <vt:lpstr>English/Drama/renaissance MacCormick – Room 3   m.maccormick@bonita.k12.ca.us </vt:lpstr>
      <vt:lpstr>Welcome to room 3</vt:lpstr>
      <vt:lpstr>Senior projects</vt:lpstr>
      <vt:lpstr>Credits</vt:lpstr>
      <vt:lpstr>credits</vt:lpstr>
      <vt:lpstr> Classroom Expectations </vt:lpstr>
      <vt:lpstr>Circle of trust</vt:lpstr>
      <vt:lpstr>attendance</vt:lpstr>
      <vt:lpstr>attendance</vt:lpstr>
      <vt:lpstr>Respect</vt:lpstr>
      <vt:lpstr>workload</vt:lpstr>
      <vt:lpstr>participation</vt:lpstr>
      <vt:lpstr>technology</vt:lpstr>
      <vt:lpstr>Room 3</vt:lpstr>
      <vt:lpstr>Roberto clemente</vt:lpstr>
      <vt:lpstr>We are in this together!</vt:lpstr>
      <vt:lpstr>Get there!</vt:lpstr>
      <vt:lpstr>Renaissance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English MacCormick – Room 3 m.maccormick@bonita.k12.ca.us </dc:title>
  <dc:creator>MacCormick, Mike</dc:creator>
  <cp:lastModifiedBy>MacCormick, Mike</cp:lastModifiedBy>
  <cp:revision>40</cp:revision>
  <dcterms:created xsi:type="dcterms:W3CDTF">2015-08-23T18:20:18Z</dcterms:created>
  <dcterms:modified xsi:type="dcterms:W3CDTF">2015-08-25T17:33:06Z</dcterms:modified>
</cp:coreProperties>
</file>